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1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28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0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ctr" defTabSz="9143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highly_detailed_sci_fi_futuristic_composite_scen_batch_1_dark32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48463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VOICE-FIRST AI FOR MISSION-CRITICAL OPERATIONS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225296"/>
            <a:ext cx="5349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3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Maria-Voice Intel</a:t>
            </a:r>
            <a:endParaRPr lang="en-US" sz="4300" dirty="0"/>
          </a:p>
        </p:txBody>
      </p:sp>
      <p:sp>
        <p:nvSpPr>
          <p:cNvPr id="7" name="Text 4"/>
          <p:cNvSpPr/>
          <p:nvPr/>
        </p:nvSpPr>
        <p:spPr>
          <a:xfrm>
            <a:off x="658368" y="2084832"/>
            <a:ext cx="475488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A8B3C7"/>
                </a:solidFill>
              </a:rPr>
              <a:t>Real-time operations intelligence layer for factories, logistics, maritime and critical environments.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94944" y="2862072"/>
            <a:ext cx="1298448" cy="566928"/>
          </a:xfrm>
          <a:prstGeom prst="roundRect">
            <a:avLst>
              <a:gd name="adj" fmla="val 30303"/>
            </a:avLst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Text 6"/>
          <p:cNvSpPr/>
          <p:nvPr/>
        </p:nvSpPr>
        <p:spPr>
          <a:xfrm>
            <a:off x="768096" y="3054714"/>
            <a:ext cx="115214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131A"/>
                </a:solidFill>
              </a:rPr>
              <a:t>&lt;2s voice target</a:t>
            </a:r>
            <a:endParaRPr lang="en-US" sz="900" b="1" dirty="0"/>
          </a:p>
        </p:txBody>
      </p:sp>
      <p:sp>
        <p:nvSpPr>
          <p:cNvPr id="10" name="Shape 7"/>
          <p:cNvSpPr/>
          <p:nvPr/>
        </p:nvSpPr>
        <p:spPr>
          <a:xfrm>
            <a:off x="5198088" y="2862073"/>
            <a:ext cx="1768589" cy="615230"/>
          </a:xfrm>
          <a:prstGeom prst="roundRect">
            <a:avLst>
              <a:gd name="adj" fmla="val 30303"/>
            </a:avLst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1" name="Text 8"/>
          <p:cNvSpPr/>
          <p:nvPr/>
        </p:nvSpPr>
        <p:spPr>
          <a:xfrm>
            <a:off x="5296364" y="3068430"/>
            <a:ext cx="16954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b="1" dirty="0">
                <a:solidFill>
                  <a:srgbClr val="06131A"/>
                </a:solidFill>
              </a:rPr>
              <a:t>PL / EN</a:t>
            </a:r>
          </a:p>
          <a:p>
            <a:pPr algn="ctr"/>
            <a:r>
              <a:rPr lang="en-GB" sz="900" b="1" dirty="0"/>
              <a:t>10+ languages ready</a:t>
            </a:r>
          </a:p>
          <a:p>
            <a:pPr marL="0" indent="0" algn="ctr">
              <a:buNone/>
            </a:pPr>
            <a:r>
              <a:rPr lang="en-US" sz="820" b="1" dirty="0">
                <a:solidFill>
                  <a:srgbClr val="06131A"/>
                </a:solidFill>
              </a:rPr>
              <a:t> </a:t>
            </a:r>
            <a:endParaRPr lang="en-US" sz="820" dirty="0"/>
          </a:p>
        </p:txBody>
      </p:sp>
      <p:sp>
        <p:nvSpPr>
          <p:cNvPr id="12" name="Shape 9"/>
          <p:cNvSpPr/>
          <p:nvPr/>
        </p:nvSpPr>
        <p:spPr>
          <a:xfrm>
            <a:off x="2060877" y="2862072"/>
            <a:ext cx="950976" cy="566928"/>
          </a:xfrm>
          <a:prstGeom prst="roundRect">
            <a:avLst>
              <a:gd name="adj" fmla="val 30303"/>
            </a:avLst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3" name="Text 10"/>
          <p:cNvSpPr/>
          <p:nvPr/>
        </p:nvSpPr>
        <p:spPr>
          <a:xfrm>
            <a:off x="2142324" y="3058668"/>
            <a:ext cx="80467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131A"/>
                </a:solidFill>
              </a:rPr>
              <a:t>Edge-ready</a:t>
            </a:r>
            <a:endParaRPr lang="en-US" sz="900" b="1" dirty="0"/>
          </a:p>
        </p:txBody>
      </p:sp>
      <p:sp>
        <p:nvSpPr>
          <p:cNvPr id="14" name="Shape 11"/>
          <p:cNvSpPr/>
          <p:nvPr/>
        </p:nvSpPr>
        <p:spPr>
          <a:xfrm>
            <a:off x="3081528" y="2832056"/>
            <a:ext cx="2046885" cy="615231"/>
          </a:xfrm>
          <a:prstGeom prst="roundRect">
            <a:avLst>
              <a:gd name="adj" fmla="val 30303"/>
            </a:avLst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5" name="Text 12"/>
          <p:cNvSpPr/>
          <p:nvPr/>
        </p:nvSpPr>
        <p:spPr>
          <a:xfrm>
            <a:off x="3355649" y="3040380"/>
            <a:ext cx="1814906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GB" sz="900" b="1" dirty="0"/>
              <a:t>GDPR / RODO / EU AI Act</a:t>
            </a:r>
            <a:br>
              <a:rPr lang="en-GB" sz="900" dirty="0"/>
            </a:br>
            <a:r>
              <a:rPr lang="en-GB" sz="900" b="1" dirty="0"/>
              <a:t>EU Data Residency</a:t>
            </a:r>
            <a:br>
              <a:rPr lang="en-GB" sz="900" dirty="0"/>
            </a:br>
            <a:r>
              <a:rPr lang="en-GB" sz="900" b="1" dirty="0"/>
              <a:t>Role-Based Access</a:t>
            </a:r>
            <a:br>
              <a:rPr lang="en-GB" sz="900" dirty="0"/>
            </a:br>
            <a:r>
              <a:rPr lang="en-GB" sz="900" b="1" dirty="0"/>
              <a:t>Audit Logs</a:t>
            </a:r>
            <a:r>
              <a:rPr lang="en-GB" sz="900" dirty="0"/>
              <a:t> </a:t>
            </a:r>
          </a:p>
        </p:txBody>
      </p:sp>
      <p:sp>
        <p:nvSpPr>
          <p:cNvPr id="16" name="Shape 13"/>
          <p:cNvSpPr/>
          <p:nvPr/>
        </p:nvSpPr>
        <p:spPr>
          <a:xfrm>
            <a:off x="658368" y="4892040"/>
            <a:ext cx="4480560" cy="694944"/>
          </a:xfrm>
          <a:prstGeom prst="roundRect">
            <a:avLst>
              <a:gd name="adj" fmla="val 11842"/>
            </a:avLst>
          </a:prstGeom>
          <a:solidFill>
            <a:srgbClr val="0B1018">
              <a:alpha val="82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7" name="Text 14"/>
          <p:cNvSpPr/>
          <p:nvPr/>
        </p:nvSpPr>
        <p:spPr>
          <a:xfrm>
            <a:off x="896112" y="5138928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F5F7FB"/>
                </a:solidFill>
              </a:rPr>
              <a:t>Start with a 3-week pilot. Prove value. Deploy Maria V1.0.</a:t>
            </a:r>
            <a:endParaRPr lang="en-US" sz="1240" dirty="0"/>
          </a:p>
        </p:txBody>
      </p:sp>
      <p:sp>
        <p:nvSpPr>
          <p:cNvPr id="18" name="Text 15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01</a:t>
            </a:r>
            <a:endParaRPr lang="en-US" sz="800" dirty="0"/>
          </a:p>
        </p:txBody>
      </p:sp>
      <p:sp>
        <p:nvSpPr>
          <p:cNvPr id="19" name="Shape 16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highly_detailed_sci_fi_futuristic_composite_scen_batch_1_dark36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58368" y="841248"/>
            <a:ext cx="20116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NEXT STEP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225296"/>
            <a:ext cx="65836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Bring Maria into your operations.</a:t>
            </a:r>
            <a:endParaRPr lang="en-US" sz="3800" dirty="0"/>
          </a:p>
        </p:txBody>
      </p:sp>
      <p:sp>
        <p:nvSpPr>
          <p:cNvPr id="7" name="Text 4"/>
          <p:cNvSpPr/>
          <p:nvPr/>
        </p:nvSpPr>
        <p:spPr>
          <a:xfrm>
            <a:off x="658368" y="2057400"/>
            <a:ext cx="5623560" cy="749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A8B3C7"/>
                </a:solidFill>
              </a:rPr>
              <a:t>Book an executive discovery session. We will identify the strongest pilot use case and define how Maria can create measurable value in your environment.</a:t>
            </a:r>
            <a:endParaRPr lang="en-US" sz="1620" dirty="0"/>
          </a:p>
        </p:txBody>
      </p:sp>
      <p:sp>
        <p:nvSpPr>
          <p:cNvPr id="8" name="Shape 5"/>
          <p:cNvSpPr/>
          <p:nvPr/>
        </p:nvSpPr>
        <p:spPr>
          <a:xfrm>
            <a:off x="713232" y="3749040"/>
            <a:ext cx="5212080" cy="1508760"/>
          </a:xfrm>
          <a:prstGeom prst="roundRect">
            <a:avLst>
              <a:gd name="adj" fmla="val 5455"/>
            </a:avLst>
          </a:prstGeom>
          <a:solidFill>
            <a:srgbClr val="0B1018">
              <a:alpha val="87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Text 6"/>
          <p:cNvSpPr/>
          <p:nvPr/>
        </p:nvSpPr>
        <p:spPr>
          <a:xfrm>
            <a:off x="950976" y="4050792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5F7FB"/>
                </a:solidFill>
              </a:rPr>
              <a:t>3-week pilot → Maria V1.0 deployment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950976" y="4526280"/>
            <a:ext cx="4480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67E8F9"/>
                </a:solidFill>
              </a:rPr>
              <a:t>Factories • Logistics • Maritime • Clinics • Critical Infrastructure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950976" y="4892040"/>
            <a:ext cx="4480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 err="1">
                <a:solidFill>
                  <a:srgbClr val="A8B3C7"/>
                </a:solidFill>
              </a:rPr>
              <a:t>Natalia@scymotive.com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09</a:t>
            </a:r>
            <a:endParaRPr lang="en-US" sz="800" dirty="0"/>
          </a:p>
        </p:txBody>
      </p:sp>
      <p:sp>
        <p:nvSpPr>
          <p:cNvPr id="13" name="Shape 10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92608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914363"/>
            <a:r>
              <a:rPr lang="en-US" sz="1500" b="1" dirty="0">
                <a:solidFill>
                  <a:srgbClr val="EAF6FF"/>
                </a:solidFill>
                <a:latin typeface="Aptos"/>
              </a:rPr>
              <a:t>Maria Voice Intel</a:t>
            </a:r>
            <a:endParaRPr lang="en-US" sz="15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680960" y="320040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914363"/>
            <a:r>
              <a:rPr lang="en-US" sz="800" b="1" dirty="0">
                <a:solidFill>
                  <a:srgbClr val="EAF6FF"/>
                </a:solidFill>
                <a:latin typeface="Aptos"/>
              </a:rPr>
              <a:t>WHY MARIA</a:t>
            </a:r>
            <a:endParaRPr lang="en-US" sz="8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384280" y="320040"/>
            <a:ext cx="411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914363"/>
            <a:r>
              <a:rPr lang="en-US" sz="800" b="1" dirty="0">
                <a:solidFill>
                  <a:srgbClr val="EAF6FF"/>
                </a:solidFill>
                <a:latin typeface="Aptos"/>
              </a:rPr>
              <a:t>02</a:t>
            </a:r>
            <a:endParaRPr lang="en-US" sz="800" dirty="0">
              <a:solidFill>
                <a:prstClr val="black"/>
              </a:solidFill>
              <a:latin typeface="Aptos"/>
            </a:endParaRPr>
          </a:p>
        </p:txBody>
      </p:sp>
      <p:pic>
        <p:nvPicPr>
          <p:cNvPr id="5" name="Image 0" descr="/mnt/data/marie_curie_1900.jpg"/>
          <p:cNvPicPr>
            <a:picLocks noChangeAspect="1"/>
          </p:cNvPicPr>
          <p:nvPr/>
        </p:nvPicPr>
        <p:blipFill>
          <a:blip r:embed="rId3"/>
          <a:srcRect l="9630" r="9630"/>
          <a:stretch/>
        </p:blipFill>
        <p:spPr>
          <a:xfrm>
            <a:off x="502920" y="960120"/>
            <a:ext cx="3429000" cy="52578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434840" y="100584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914363"/>
            <a:r>
              <a:rPr lang="en-US" sz="830" b="1" dirty="0">
                <a:solidFill>
                  <a:srgbClr val="22D3EE"/>
                </a:solidFill>
                <a:latin typeface="Aptos"/>
              </a:rPr>
              <a:t>THE STORY BEHIND THE NAME</a:t>
            </a:r>
            <a:endParaRPr lang="en-US" sz="83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7" name="Text 4"/>
          <p:cNvSpPr/>
          <p:nvPr/>
        </p:nvSpPr>
        <p:spPr>
          <a:xfrm>
            <a:off x="4434840" y="1344168"/>
            <a:ext cx="6858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914363"/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Inspired by Maria Skłodowska‑Curie.</a:t>
            </a:r>
            <a:endParaRPr lang="en-US" sz="32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8" name="Text 5"/>
          <p:cNvSpPr/>
          <p:nvPr/>
        </p:nvSpPr>
        <p:spPr>
          <a:xfrm>
            <a:off x="4462272" y="2167128"/>
            <a:ext cx="6400800" cy="65836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defTabSz="914363"/>
            <a:r>
              <a:rPr lang="en-US" sz="1450" dirty="0">
                <a:solidFill>
                  <a:srgbClr val="EAF6FF"/>
                </a:solidFill>
                <a:latin typeface="Aptos"/>
              </a:rPr>
              <a:t>Maria is named after a Polish-born scientist who became the first woman to win a Nobel Prize and the only woman to win two Nobel Prizes — in Physics and Chemistry.</a:t>
            </a:r>
            <a:endParaRPr lang="en-US" sz="14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9" name="Text 6"/>
          <p:cNvSpPr/>
          <p:nvPr/>
        </p:nvSpPr>
        <p:spPr>
          <a:xfrm>
            <a:off x="4462272" y="306324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defTabSz="914363"/>
            <a:r>
              <a:rPr lang="en-US" sz="19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“She turned invisible forces into discoveries that changed mankind.”</a:t>
            </a:r>
            <a:endParaRPr lang="en-US" sz="19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480560" y="3977640"/>
            <a:ext cx="1645920" cy="658368"/>
          </a:xfrm>
          <a:prstGeom prst="rect">
            <a:avLst/>
          </a:prstGeom>
          <a:solidFill>
            <a:srgbClr val="0A2A55">
              <a:alpha val="98000"/>
            </a:srgbClr>
          </a:solidFill>
          <a:ln w="8890">
            <a:solidFill>
              <a:srgbClr val="22D3EE">
                <a:alpha val="4000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defTabSz="914363"/>
            <a:r>
              <a:rPr lang="en-US" sz="1350" b="1" dirty="0">
                <a:solidFill>
                  <a:srgbClr val="EAF6FF"/>
                </a:solidFill>
                <a:latin typeface="Aptos"/>
              </a:rPr>
              <a:t> Curiosity</a:t>
            </a:r>
            <a:endParaRPr lang="en-US" sz="1350" dirty="0">
              <a:solidFill>
                <a:prstClr val="black"/>
              </a:solidFill>
              <a:latin typeface="Aptos"/>
            </a:endParaRPr>
          </a:p>
          <a:p>
            <a:pPr algn="ctr" defTabSz="914363"/>
            <a:r>
              <a:rPr lang="en-US" sz="1350" b="1" dirty="0">
                <a:solidFill>
                  <a:srgbClr val="EAF6FF"/>
                </a:solidFill>
                <a:latin typeface="Aptos"/>
              </a:rPr>
              <a:t> without fear</a:t>
            </a:r>
            <a:endParaRPr lang="en-US" sz="13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400800" y="3977640"/>
            <a:ext cx="1645920" cy="658368"/>
          </a:xfrm>
          <a:prstGeom prst="rect">
            <a:avLst/>
          </a:prstGeom>
          <a:solidFill>
            <a:srgbClr val="0A2A55">
              <a:alpha val="98000"/>
            </a:srgbClr>
          </a:solidFill>
          <a:ln w="8890">
            <a:solidFill>
              <a:srgbClr val="22D3EE">
                <a:alpha val="4000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defTabSz="914363"/>
            <a:r>
              <a:rPr lang="en-US" sz="1350" b="1" dirty="0">
                <a:solidFill>
                  <a:srgbClr val="EAF6FF"/>
                </a:solidFill>
                <a:latin typeface="Aptos"/>
              </a:rPr>
              <a:t> Science</a:t>
            </a:r>
            <a:endParaRPr lang="en-US" sz="1350" dirty="0">
              <a:solidFill>
                <a:prstClr val="black"/>
              </a:solidFill>
              <a:latin typeface="Aptos"/>
            </a:endParaRPr>
          </a:p>
          <a:p>
            <a:pPr algn="ctr" defTabSz="914363"/>
            <a:r>
              <a:rPr lang="en-US" sz="1350" b="1" dirty="0">
                <a:solidFill>
                  <a:srgbClr val="EAF6FF"/>
                </a:solidFill>
                <a:latin typeface="Aptos"/>
              </a:rPr>
              <a:t> For mankind</a:t>
            </a:r>
            <a:endParaRPr lang="en-US" sz="13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321040" y="3977640"/>
            <a:ext cx="1828800" cy="658368"/>
          </a:xfrm>
          <a:prstGeom prst="rect">
            <a:avLst/>
          </a:prstGeom>
          <a:solidFill>
            <a:srgbClr val="0A2A55">
              <a:alpha val="98000"/>
            </a:srgbClr>
          </a:solidFill>
          <a:ln w="8890">
            <a:solidFill>
              <a:srgbClr val="22D3EE">
                <a:alpha val="4000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defTabSz="914363"/>
            <a:r>
              <a:rPr lang="en-US" sz="1350" b="1" dirty="0">
                <a:solidFill>
                  <a:srgbClr val="EAF6FF"/>
                </a:solidFill>
                <a:latin typeface="Aptos"/>
              </a:rPr>
              <a:t> Resilience</a:t>
            </a:r>
            <a:endParaRPr lang="en-US" sz="1350" dirty="0">
              <a:solidFill>
                <a:prstClr val="black"/>
              </a:solidFill>
              <a:latin typeface="Aptos"/>
            </a:endParaRPr>
          </a:p>
          <a:p>
            <a:pPr algn="ctr" defTabSz="914363"/>
            <a:r>
              <a:rPr lang="en-US" sz="1350" b="1" dirty="0">
                <a:solidFill>
                  <a:srgbClr val="EAF6FF"/>
                </a:solidFill>
                <a:latin typeface="Aptos"/>
              </a:rPr>
              <a:t> under pressure</a:t>
            </a:r>
            <a:endParaRPr lang="en-US" sz="13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462272" y="5138929"/>
            <a:ext cx="6446520" cy="60350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defTabSz="914363"/>
            <a:r>
              <a:rPr lang="en-US" sz="1500" b="1" dirty="0">
                <a:solidFill>
                  <a:srgbClr val="FFFFFF"/>
                </a:solidFill>
                <a:latin typeface="Aptos"/>
              </a:rPr>
              <a:t>Maria‑Voice Intel carries the same principle into industry: make hidden operational knowledge instantly useful for the people running the plant.</a:t>
            </a:r>
            <a:endParaRPr lang="en-US" sz="15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480560" y="5998464"/>
            <a:ext cx="3291840" cy="16459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defTabSz="914363"/>
            <a:r>
              <a:rPr lang="en-US" sz="740" dirty="0">
                <a:solidFill>
                  <a:srgbClr val="EAF6FF"/>
                </a:solidFill>
                <a:latin typeface="Aptos"/>
              </a:rPr>
              <a:t>Source: NobelPrize.org biography of Marie Curie.</a:t>
            </a:r>
            <a:endParaRPr lang="en-US" sz="74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02920" y="6547104"/>
            <a:ext cx="5394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914363"/>
            <a:r>
              <a:rPr lang="en-US" sz="750" dirty="0">
                <a:solidFill>
                  <a:srgbClr val="EAF6FF"/>
                </a:solidFill>
                <a:latin typeface="Aptos"/>
              </a:rPr>
              <a:t>ScyMotive HQ · Łódź, Poland  |  zeeshan@scymotive.com</a:t>
            </a:r>
            <a:endParaRPr lang="en-US" sz="750" dirty="0">
              <a:solidFill>
                <a:prstClr val="black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cinematic_cyber_security_operations_center_scene_batch_6_dark43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THE OPERATIONAL GAP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Dashboards show data. Teams need answers.</a:t>
            </a:r>
            <a:endParaRPr lang="en-US" sz="3100" dirty="0"/>
          </a:p>
        </p:txBody>
      </p:sp>
      <p:sp>
        <p:nvSpPr>
          <p:cNvPr id="7" name="Text 4"/>
          <p:cNvSpPr/>
          <p:nvPr/>
        </p:nvSpPr>
        <p:spPr>
          <a:xfrm>
            <a:off x="658368" y="1901952"/>
            <a:ext cx="6858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A8B3C7"/>
                </a:solidFill>
              </a:rPr>
              <a:t>When pressure hits, people lose time searching manuals, screens, messages and expert memory.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76656" y="2807208"/>
            <a:ext cx="3383280" cy="2084832"/>
          </a:xfrm>
          <a:prstGeom prst="roundRect">
            <a:avLst>
              <a:gd name="adj" fmla="val 3947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Shape 6"/>
          <p:cNvSpPr/>
          <p:nvPr/>
        </p:nvSpPr>
        <p:spPr>
          <a:xfrm>
            <a:off x="4407408" y="2807208"/>
            <a:ext cx="3383280" cy="2084832"/>
          </a:xfrm>
          <a:prstGeom prst="roundRect">
            <a:avLst>
              <a:gd name="adj" fmla="val 3947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0" name="Shape 7"/>
          <p:cNvSpPr/>
          <p:nvPr/>
        </p:nvSpPr>
        <p:spPr>
          <a:xfrm>
            <a:off x="8138160" y="2807208"/>
            <a:ext cx="3383280" cy="2084832"/>
          </a:xfrm>
          <a:prstGeom prst="roundRect">
            <a:avLst>
              <a:gd name="adj" fmla="val 3947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1" name="Text 8"/>
          <p:cNvSpPr/>
          <p:nvPr/>
        </p:nvSpPr>
        <p:spPr>
          <a:xfrm>
            <a:off x="914400" y="3090672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7E8F9"/>
                </a:solidFill>
              </a:rPr>
              <a:t>01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914400" y="342900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5F7FB"/>
                </a:solidFill>
              </a:rPr>
              <a:t>Critical know-how lives in people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914400" y="4023360"/>
            <a:ext cx="2542032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A8B3C7"/>
                </a:solidFill>
              </a:rPr>
              <a:t>When experts are absent or leave, operational continuity becomes fragile.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4645152" y="3090672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7E8F9"/>
                </a:solidFill>
              </a:rPr>
              <a:t>02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4645152" y="342900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5F7FB"/>
                </a:solidFill>
              </a:rPr>
              <a:t>Incidents demand speed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4645152" y="4023360"/>
            <a:ext cx="2542032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A8B3C7"/>
                </a:solidFill>
              </a:rPr>
              <a:t>Operators need the right procedure and live context immediately.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8375904" y="3090672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7E8F9"/>
                </a:solidFill>
              </a:rPr>
              <a:t>03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8375904" y="342900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5F7FB"/>
                </a:solidFill>
              </a:rPr>
              <a:t>Downtime kills margin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8375904" y="4023360"/>
            <a:ext cx="2542032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A8B3C7"/>
                </a:solidFill>
              </a:rPr>
              <a:t>Every minute of delay impacts productivity, delivery and customer trust.</a:t>
            </a:r>
            <a:endParaRPr lang="en-US" sz="1120" dirty="0"/>
          </a:p>
        </p:txBody>
      </p:sp>
      <p:sp>
        <p:nvSpPr>
          <p:cNvPr id="20" name="Text 17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02</a:t>
            </a:r>
            <a:endParaRPr lang="en-US" sz="800" dirty="0"/>
          </a:p>
        </p:txBody>
      </p:sp>
      <p:sp>
        <p:nvSpPr>
          <p:cNvPr id="21" name="Shape 18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high_tech_3d_abstract_layered_schematic_infogr_batch_7_dark48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WHAT MARIA DOES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Maria turns operational complexity into spoken guidance.</a:t>
            </a:r>
            <a:endParaRPr lang="en-US" sz="3100" dirty="0"/>
          </a:p>
        </p:txBody>
      </p:sp>
      <p:sp>
        <p:nvSpPr>
          <p:cNvPr id="7" name="Text 4"/>
          <p:cNvSpPr/>
          <p:nvPr/>
        </p:nvSpPr>
        <p:spPr>
          <a:xfrm>
            <a:off x="658368" y="1901952"/>
            <a:ext cx="6858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A8B3C7"/>
                </a:solidFill>
              </a:rPr>
              <a:t>A voice interface connected to company knowledge, live data and operational workflows.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40080" y="2852928"/>
            <a:ext cx="2423160" cy="1481328"/>
          </a:xfrm>
          <a:prstGeom prst="roundRect">
            <a:avLst>
              <a:gd name="adj" fmla="val 5556"/>
            </a:avLst>
          </a:prstGeom>
          <a:solidFill>
            <a:srgbClr val="0B1018">
              <a:alpha val="92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Text 6"/>
          <p:cNvSpPr/>
          <p:nvPr/>
        </p:nvSpPr>
        <p:spPr>
          <a:xfrm>
            <a:off x="804672" y="301752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01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804672" y="3346704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Voice question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04672" y="3694176"/>
            <a:ext cx="20116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60" dirty="0">
                <a:solidFill>
                  <a:srgbClr val="A8B3C7"/>
                </a:solidFill>
              </a:rPr>
              <a:t>Operator asks naturally: “Why did line 3 slow down?”</a:t>
            </a:r>
            <a:endParaRPr lang="en-US" sz="960" dirty="0"/>
          </a:p>
        </p:txBody>
      </p:sp>
      <p:sp>
        <p:nvSpPr>
          <p:cNvPr id="12" name="Shape 9"/>
          <p:cNvSpPr/>
          <p:nvPr/>
        </p:nvSpPr>
        <p:spPr>
          <a:xfrm>
            <a:off x="3145536" y="3355848"/>
            <a:ext cx="347472" cy="347472"/>
          </a:xfrm>
          <a:prstGeom prst="chevron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3" name="Shape 10"/>
          <p:cNvSpPr/>
          <p:nvPr/>
        </p:nvSpPr>
        <p:spPr>
          <a:xfrm>
            <a:off x="3529584" y="2852928"/>
            <a:ext cx="2423160" cy="1481328"/>
          </a:xfrm>
          <a:prstGeom prst="roundRect">
            <a:avLst>
              <a:gd name="adj" fmla="val 5556"/>
            </a:avLst>
          </a:prstGeom>
          <a:solidFill>
            <a:srgbClr val="0B1018">
              <a:alpha val="92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4" name="Text 11"/>
          <p:cNvSpPr/>
          <p:nvPr/>
        </p:nvSpPr>
        <p:spPr>
          <a:xfrm>
            <a:off x="3694176" y="301752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02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3694176" y="3346704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Live context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3694176" y="3694176"/>
            <a:ext cx="20116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60" dirty="0">
                <a:solidFill>
                  <a:srgbClr val="A8B3C7"/>
                </a:solidFill>
              </a:rPr>
              <a:t>Maria checks IoT / SCADA snapshots and APIs.</a:t>
            </a:r>
            <a:endParaRPr lang="en-US" sz="960" dirty="0"/>
          </a:p>
        </p:txBody>
      </p:sp>
      <p:sp>
        <p:nvSpPr>
          <p:cNvPr id="17" name="Shape 14"/>
          <p:cNvSpPr/>
          <p:nvPr/>
        </p:nvSpPr>
        <p:spPr>
          <a:xfrm>
            <a:off x="6035040" y="3355848"/>
            <a:ext cx="347472" cy="347472"/>
          </a:xfrm>
          <a:prstGeom prst="chevron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8" name="Shape 15"/>
          <p:cNvSpPr/>
          <p:nvPr/>
        </p:nvSpPr>
        <p:spPr>
          <a:xfrm>
            <a:off x="6419088" y="2852928"/>
            <a:ext cx="2423160" cy="1481328"/>
          </a:xfrm>
          <a:prstGeom prst="roundRect">
            <a:avLst>
              <a:gd name="adj" fmla="val 5556"/>
            </a:avLst>
          </a:prstGeom>
          <a:solidFill>
            <a:srgbClr val="0B1018">
              <a:alpha val="92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9" name="Text 16"/>
          <p:cNvSpPr/>
          <p:nvPr/>
        </p:nvSpPr>
        <p:spPr>
          <a:xfrm>
            <a:off x="6583680" y="301752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03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6583680" y="3346704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Knowledge layer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6583680" y="3694176"/>
            <a:ext cx="20116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60" dirty="0">
                <a:solidFill>
                  <a:srgbClr val="A8B3C7"/>
                </a:solidFill>
              </a:rPr>
              <a:t>Maria retrieves SOPs, manuals and internal playbooks.</a:t>
            </a:r>
            <a:endParaRPr lang="en-US" sz="960" dirty="0"/>
          </a:p>
        </p:txBody>
      </p:sp>
      <p:sp>
        <p:nvSpPr>
          <p:cNvPr id="22" name="Shape 19"/>
          <p:cNvSpPr/>
          <p:nvPr/>
        </p:nvSpPr>
        <p:spPr>
          <a:xfrm>
            <a:off x="8924544" y="3355848"/>
            <a:ext cx="347472" cy="347472"/>
          </a:xfrm>
          <a:prstGeom prst="chevron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3" name="Shape 20"/>
          <p:cNvSpPr/>
          <p:nvPr/>
        </p:nvSpPr>
        <p:spPr>
          <a:xfrm>
            <a:off x="9308592" y="2852928"/>
            <a:ext cx="2423160" cy="1481328"/>
          </a:xfrm>
          <a:prstGeom prst="roundRect">
            <a:avLst>
              <a:gd name="adj" fmla="val 5556"/>
            </a:avLst>
          </a:prstGeom>
          <a:solidFill>
            <a:srgbClr val="0B1018">
              <a:alpha val="92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4" name="Text 21"/>
          <p:cNvSpPr/>
          <p:nvPr/>
        </p:nvSpPr>
        <p:spPr>
          <a:xfrm>
            <a:off x="9473184" y="301752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04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9473184" y="3346704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Action answer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9473184" y="3694176"/>
            <a:ext cx="20116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60" dirty="0">
                <a:solidFill>
                  <a:srgbClr val="A8B3C7"/>
                </a:solidFill>
              </a:rPr>
              <a:t>Maria responds with next-best action and escalation path.</a:t>
            </a:r>
            <a:endParaRPr lang="en-US" sz="960" dirty="0"/>
          </a:p>
        </p:txBody>
      </p:sp>
      <p:sp>
        <p:nvSpPr>
          <p:cNvPr id="27" name="Shape 24"/>
          <p:cNvSpPr/>
          <p:nvPr/>
        </p:nvSpPr>
        <p:spPr>
          <a:xfrm>
            <a:off x="3154680" y="5074920"/>
            <a:ext cx="5897880" cy="566928"/>
          </a:xfrm>
          <a:prstGeom prst="roundRect">
            <a:avLst>
              <a:gd name="adj" fmla="val 14516"/>
            </a:avLst>
          </a:prstGeom>
          <a:solidFill>
            <a:srgbClr val="0B1018">
              <a:alpha val="80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8" name="Text 25"/>
          <p:cNvSpPr/>
          <p:nvPr/>
        </p:nvSpPr>
        <p:spPr>
          <a:xfrm>
            <a:off x="3401568" y="5276088"/>
            <a:ext cx="5394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5F7FB"/>
                </a:solidFill>
              </a:rPr>
              <a:t>Result: faster decisions, fewer delays, stronger operational resilience.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03</a:t>
            </a:r>
            <a:endParaRPr lang="en-US" sz="800" dirty="0"/>
          </a:p>
        </p:txBody>
      </p:sp>
      <p:sp>
        <p:nvSpPr>
          <p:cNvPr id="30" name="Shape 27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high_tech_industrial_control_room_factory_comm_batch_2_dark44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MANUFACTURING USE CASE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Voice intelligence for the factory floor.</a:t>
            </a:r>
            <a:endParaRPr lang="en-US" sz="3100" dirty="0"/>
          </a:p>
        </p:txBody>
      </p:sp>
      <p:sp>
        <p:nvSpPr>
          <p:cNvPr id="7" name="Text 4"/>
          <p:cNvSpPr/>
          <p:nvPr/>
        </p:nvSpPr>
        <p:spPr>
          <a:xfrm>
            <a:off x="658368" y="1901952"/>
            <a:ext cx="6858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A8B3C7"/>
                </a:solidFill>
              </a:rPr>
              <a:t>Maria supports operators, maintenance teams and managers with live context and procedural knowledge.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713232" y="2743200"/>
            <a:ext cx="3749040" cy="2514600"/>
          </a:xfrm>
          <a:prstGeom prst="roundRect">
            <a:avLst>
              <a:gd name="adj" fmla="val 3273"/>
            </a:avLst>
          </a:prstGeom>
          <a:solidFill>
            <a:srgbClr val="0B1018">
              <a:alpha val="93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Shape 6"/>
          <p:cNvSpPr/>
          <p:nvPr/>
        </p:nvSpPr>
        <p:spPr>
          <a:xfrm>
            <a:off x="960120" y="3195828"/>
            <a:ext cx="73152" cy="73152"/>
          </a:xfrm>
          <a:prstGeom prst="ellipse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0" name="Text 7"/>
          <p:cNvSpPr/>
          <p:nvPr/>
        </p:nvSpPr>
        <p:spPr>
          <a:xfrm>
            <a:off x="1124712" y="3127248"/>
            <a:ext cx="301752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F5F7FB"/>
                </a:solidFill>
              </a:rPr>
              <a:t>“What is blocking the current line?”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960120" y="3616452"/>
            <a:ext cx="73152" cy="73152"/>
          </a:xfrm>
          <a:prstGeom prst="ellipse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2" name="Text 9"/>
          <p:cNvSpPr/>
          <p:nvPr/>
        </p:nvSpPr>
        <p:spPr>
          <a:xfrm>
            <a:off x="1124712" y="3547872"/>
            <a:ext cx="310896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F5F7FB"/>
                </a:solidFill>
              </a:rPr>
              <a:t>“Show the next troubleshooting step.”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960120" y="4037076"/>
            <a:ext cx="73152" cy="73152"/>
          </a:xfrm>
          <a:prstGeom prst="ellipse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4" name="Text 11"/>
          <p:cNvSpPr/>
          <p:nvPr/>
        </p:nvSpPr>
        <p:spPr>
          <a:xfrm>
            <a:off x="1124712" y="3968496"/>
            <a:ext cx="310896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F5F7FB"/>
                </a:solidFill>
              </a:rPr>
              <a:t>“Escalate this to maintenance.”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960120" y="4457700"/>
            <a:ext cx="73152" cy="73152"/>
          </a:xfrm>
          <a:prstGeom prst="ellipse">
            <a:avLst/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6" name="Text 13"/>
          <p:cNvSpPr/>
          <p:nvPr/>
        </p:nvSpPr>
        <p:spPr>
          <a:xfrm>
            <a:off x="1124712" y="4389120"/>
            <a:ext cx="292608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F5F7FB"/>
                </a:solidFill>
              </a:rPr>
              <a:t>“Which SOP applies here?”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800600" y="2743200"/>
            <a:ext cx="2834640" cy="2514600"/>
          </a:xfrm>
          <a:prstGeom prst="roundRect">
            <a:avLst>
              <a:gd name="adj" fmla="val 3273"/>
            </a:avLst>
          </a:prstGeom>
          <a:solidFill>
            <a:srgbClr val="0B1018">
              <a:alpha val="85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8" name="Text 15"/>
          <p:cNvSpPr/>
          <p:nvPr/>
        </p:nvSpPr>
        <p:spPr>
          <a:xfrm>
            <a:off x="5074920" y="315468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7E8F9"/>
                </a:solidFill>
              </a:rPr>
              <a:t>Zero‑downtime mindset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074920" y="35661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A8B3C7"/>
                </a:solidFill>
              </a:rPr>
              <a:t>continuous operations</a:t>
            </a:r>
            <a:endParaRPr lang="en-US" sz="980" dirty="0"/>
          </a:p>
        </p:txBody>
      </p:sp>
      <p:sp>
        <p:nvSpPr>
          <p:cNvPr id="20" name="Text 17"/>
          <p:cNvSpPr/>
          <p:nvPr/>
        </p:nvSpPr>
        <p:spPr>
          <a:xfrm>
            <a:off x="5074920" y="406908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7E8F9"/>
                </a:solidFill>
              </a:rPr>
              <a:t>Faster onboarding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5074920" y="44805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A8B3C7"/>
                </a:solidFill>
              </a:rPr>
              <a:t>less expert dependency</a:t>
            </a:r>
            <a:endParaRPr lang="en-US" sz="980" dirty="0"/>
          </a:p>
        </p:txBody>
      </p:sp>
      <p:sp>
        <p:nvSpPr>
          <p:cNvPr id="22" name="Shape 19"/>
          <p:cNvSpPr/>
          <p:nvPr/>
        </p:nvSpPr>
        <p:spPr>
          <a:xfrm>
            <a:off x="8001000" y="2743200"/>
            <a:ext cx="3438144" cy="2514600"/>
          </a:xfrm>
          <a:prstGeom prst="roundRect">
            <a:avLst>
              <a:gd name="adj" fmla="val 3273"/>
            </a:avLst>
          </a:prstGeom>
          <a:solidFill>
            <a:srgbClr val="0B1018">
              <a:alpha val="85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3" name="Text 20"/>
          <p:cNvSpPr/>
          <p:nvPr/>
        </p:nvSpPr>
        <p:spPr>
          <a:xfrm>
            <a:off x="8275320" y="3154680"/>
            <a:ext cx="2880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5F7FB"/>
                </a:solidFill>
              </a:rPr>
              <a:t>Maria V1.0 Factory Deployment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8275320" y="3657600"/>
            <a:ext cx="2788920" cy="777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A8B3C7"/>
                </a:solidFill>
              </a:rPr>
              <a:t>Built to scale across production lines, sites and teams once pilot value is proven.</a:t>
            </a:r>
            <a:endParaRPr lang="en-US" sz="1240" dirty="0"/>
          </a:p>
        </p:txBody>
      </p:sp>
      <p:sp>
        <p:nvSpPr>
          <p:cNvPr id="25" name="Text 22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04</a:t>
            </a:r>
            <a:endParaRPr lang="en-US" sz="800" dirty="0"/>
          </a:p>
        </p:txBody>
      </p:sp>
      <p:sp>
        <p:nvSpPr>
          <p:cNvPr id="26" name="Shape 23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8B3C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A8B3C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INDUSTRY APPLICATIONS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Designed for environments where time, trust and continuity matter.</a:t>
            </a:r>
            <a:endParaRPr lang="en-US" sz="3100" dirty="0"/>
          </a:p>
        </p:txBody>
      </p:sp>
      <p:pic>
        <p:nvPicPr>
          <p:cNvPr id="6" name="Image 0" descr="/mnt/data/maria_assets/a_high_tech_industrial_control_room_factory_comm_batch_2.jpg"/>
          <p:cNvPicPr>
            <a:picLocks noChangeAspect="1"/>
          </p:cNvPicPr>
          <p:nvPr/>
        </p:nvPicPr>
        <p:blipFill>
          <a:blip r:embed="rId3"/>
          <a:srcRect t="618" b="618"/>
          <a:stretch/>
        </p:blipFill>
        <p:spPr>
          <a:xfrm>
            <a:off x="676656" y="1883664"/>
            <a:ext cx="3520440" cy="1956816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76656" y="1883664"/>
            <a:ext cx="3520440" cy="1956816"/>
          </a:xfrm>
          <a:prstGeom prst="roundRect">
            <a:avLst>
              <a:gd name="adj" fmla="val 5607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8" name="Shape 5"/>
          <p:cNvSpPr/>
          <p:nvPr/>
        </p:nvSpPr>
        <p:spPr>
          <a:xfrm>
            <a:off x="676656" y="2788920"/>
            <a:ext cx="3520440" cy="1051560"/>
          </a:xfrm>
          <a:prstGeom prst="rect">
            <a:avLst/>
          </a:prstGeom>
          <a:solidFill>
            <a:srgbClr val="05070B">
              <a:alpha val="88000"/>
            </a:srgbClr>
          </a:solidFill>
          <a:ln w="12700">
            <a:solidFill>
              <a:srgbClr val="0507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Text 6"/>
          <p:cNvSpPr/>
          <p:nvPr/>
        </p:nvSpPr>
        <p:spPr>
          <a:xfrm>
            <a:off x="877824" y="2926080"/>
            <a:ext cx="3118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Factories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77824" y="3273552"/>
            <a:ext cx="3118104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8B3C7"/>
                </a:solidFill>
              </a:rPr>
              <a:t>Line support, downtime analysis, maintenance guidance.</a:t>
            </a:r>
            <a:endParaRPr lang="en-US" sz="950" dirty="0"/>
          </a:p>
        </p:txBody>
      </p:sp>
      <p:pic>
        <p:nvPicPr>
          <p:cNvPr id="11" name="Image 1" descr="/mnt/data/maria_assets/a_cinematic_futuristic_logistics_transportation_co_batch_3.jpg"/>
          <p:cNvPicPr>
            <a:picLocks noChangeAspect="1"/>
          </p:cNvPicPr>
          <p:nvPr/>
        </p:nvPicPr>
        <p:blipFill>
          <a:blip r:embed="rId4"/>
          <a:srcRect t="618" b="618"/>
          <a:stretch/>
        </p:blipFill>
        <p:spPr>
          <a:xfrm>
            <a:off x="4334256" y="1883664"/>
            <a:ext cx="3520440" cy="1956816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334256" y="1883664"/>
            <a:ext cx="3520440" cy="1956816"/>
          </a:xfrm>
          <a:prstGeom prst="roundRect">
            <a:avLst>
              <a:gd name="adj" fmla="val 5607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3" name="Shape 9"/>
          <p:cNvSpPr/>
          <p:nvPr/>
        </p:nvSpPr>
        <p:spPr>
          <a:xfrm>
            <a:off x="4334256" y="2788920"/>
            <a:ext cx="3520440" cy="1051560"/>
          </a:xfrm>
          <a:prstGeom prst="rect">
            <a:avLst/>
          </a:prstGeom>
          <a:solidFill>
            <a:srgbClr val="05070B">
              <a:alpha val="88000"/>
            </a:srgbClr>
          </a:solidFill>
          <a:ln w="12700">
            <a:solidFill>
              <a:srgbClr val="0507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4" name="Text 10"/>
          <p:cNvSpPr/>
          <p:nvPr/>
        </p:nvSpPr>
        <p:spPr>
          <a:xfrm>
            <a:off x="4535424" y="2926080"/>
            <a:ext cx="3118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Logistics &amp; Fleets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4535424" y="3273552"/>
            <a:ext cx="3118104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8B3C7"/>
                </a:solidFill>
              </a:rPr>
              <a:t>Driver support, route incidents, vehicle checks and field guidance.</a:t>
            </a:r>
            <a:endParaRPr lang="en-US" sz="950" dirty="0"/>
          </a:p>
        </p:txBody>
      </p:sp>
      <p:pic>
        <p:nvPicPr>
          <p:cNvPr id="16" name="Image 2" descr="/mnt/data/maria_assets/a_cinematic_ultra_detailed_scene_on_a_ship_s_brid_batch_4.jpg"/>
          <p:cNvPicPr>
            <a:picLocks noChangeAspect="1"/>
          </p:cNvPicPr>
          <p:nvPr/>
        </p:nvPicPr>
        <p:blipFill>
          <a:blip r:embed="rId5"/>
          <a:srcRect t="618" b="618"/>
          <a:stretch/>
        </p:blipFill>
        <p:spPr>
          <a:xfrm>
            <a:off x="7991856" y="1883664"/>
            <a:ext cx="3520440" cy="1956816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7991856" y="1883664"/>
            <a:ext cx="3520440" cy="1956816"/>
          </a:xfrm>
          <a:prstGeom prst="roundRect">
            <a:avLst>
              <a:gd name="adj" fmla="val 5607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8" name="Shape 13"/>
          <p:cNvSpPr/>
          <p:nvPr/>
        </p:nvSpPr>
        <p:spPr>
          <a:xfrm>
            <a:off x="7991856" y="2788920"/>
            <a:ext cx="3520440" cy="1051560"/>
          </a:xfrm>
          <a:prstGeom prst="rect">
            <a:avLst/>
          </a:prstGeom>
          <a:solidFill>
            <a:srgbClr val="05070B">
              <a:alpha val="88000"/>
            </a:srgbClr>
          </a:solidFill>
          <a:ln w="12700">
            <a:solidFill>
              <a:srgbClr val="0507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9" name="Text 14"/>
          <p:cNvSpPr/>
          <p:nvPr/>
        </p:nvSpPr>
        <p:spPr>
          <a:xfrm>
            <a:off x="8193024" y="2926080"/>
            <a:ext cx="3118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Maritime &amp; Shipping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8193024" y="3273552"/>
            <a:ext cx="3118104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8B3C7"/>
                </a:solidFill>
              </a:rPr>
              <a:t>Crew support, technical procedures and low-connectivity operations.</a:t>
            </a:r>
            <a:endParaRPr lang="en-US" sz="950" dirty="0"/>
          </a:p>
        </p:txBody>
      </p:sp>
      <p:pic>
        <p:nvPicPr>
          <p:cNvPr id="21" name="Image 3" descr="/mnt/data/maria_assets/a_bright_modern_dental_medical_clinic_scene_with_a_batch_5.jpg"/>
          <p:cNvPicPr>
            <a:picLocks noChangeAspect="1"/>
          </p:cNvPicPr>
          <p:nvPr/>
        </p:nvPicPr>
        <p:blipFill>
          <a:blip r:embed="rId6"/>
          <a:srcRect t="618" b="618"/>
          <a:stretch/>
        </p:blipFill>
        <p:spPr>
          <a:xfrm>
            <a:off x="676656" y="4151376"/>
            <a:ext cx="3520440" cy="1956816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676656" y="4151376"/>
            <a:ext cx="3520440" cy="1956816"/>
          </a:xfrm>
          <a:prstGeom prst="roundRect">
            <a:avLst>
              <a:gd name="adj" fmla="val 5607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3" name="Shape 17"/>
          <p:cNvSpPr/>
          <p:nvPr/>
        </p:nvSpPr>
        <p:spPr>
          <a:xfrm>
            <a:off x="676656" y="5056632"/>
            <a:ext cx="3520440" cy="1051560"/>
          </a:xfrm>
          <a:prstGeom prst="rect">
            <a:avLst/>
          </a:prstGeom>
          <a:solidFill>
            <a:srgbClr val="05070B">
              <a:alpha val="88000"/>
            </a:srgbClr>
          </a:solidFill>
          <a:ln w="12700">
            <a:solidFill>
              <a:srgbClr val="0507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4" name="Text 18"/>
          <p:cNvSpPr/>
          <p:nvPr/>
        </p:nvSpPr>
        <p:spPr>
          <a:xfrm>
            <a:off x="877824" y="5193792"/>
            <a:ext cx="3118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Healthcare &amp; Clinics</a:t>
            </a:r>
            <a:endParaRPr lang="en-US" sz="1500" dirty="0"/>
          </a:p>
        </p:txBody>
      </p:sp>
      <p:sp>
        <p:nvSpPr>
          <p:cNvPr id="25" name="Text 19"/>
          <p:cNvSpPr/>
          <p:nvPr/>
        </p:nvSpPr>
        <p:spPr>
          <a:xfrm>
            <a:off x="877824" y="5541264"/>
            <a:ext cx="3118104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8B3C7"/>
                </a:solidFill>
              </a:rPr>
              <a:t>Scheduling, notes, tasks and clinical workflow support.</a:t>
            </a:r>
            <a:endParaRPr lang="en-US" sz="950" dirty="0"/>
          </a:p>
        </p:txBody>
      </p:sp>
      <p:pic>
        <p:nvPicPr>
          <p:cNvPr id="26" name="Image 4" descr="/mnt/data/maria_assets/a_cinematic_cyber_security_operations_center_scene_batch_6.jpg"/>
          <p:cNvPicPr>
            <a:picLocks noChangeAspect="1"/>
          </p:cNvPicPr>
          <p:nvPr/>
        </p:nvPicPr>
        <p:blipFill>
          <a:blip r:embed="rId7"/>
          <a:srcRect t="618" b="618"/>
          <a:stretch/>
        </p:blipFill>
        <p:spPr>
          <a:xfrm>
            <a:off x="4334256" y="4151376"/>
            <a:ext cx="3520440" cy="1956816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4334256" y="4151376"/>
            <a:ext cx="3520440" cy="1956816"/>
          </a:xfrm>
          <a:prstGeom prst="roundRect">
            <a:avLst>
              <a:gd name="adj" fmla="val 5607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8" name="Shape 21"/>
          <p:cNvSpPr/>
          <p:nvPr/>
        </p:nvSpPr>
        <p:spPr>
          <a:xfrm>
            <a:off x="4334256" y="5056632"/>
            <a:ext cx="3520440" cy="1051560"/>
          </a:xfrm>
          <a:prstGeom prst="rect">
            <a:avLst/>
          </a:prstGeom>
          <a:solidFill>
            <a:srgbClr val="05070B">
              <a:alpha val="88000"/>
            </a:srgbClr>
          </a:solidFill>
          <a:ln w="12700">
            <a:solidFill>
              <a:srgbClr val="0507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9" name="Text 22"/>
          <p:cNvSpPr/>
          <p:nvPr/>
        </p:nvSpPr>
        <p:spPr>
          <a:xfrm>
            <a:off x="4535424" y="5193792"/>
            <a:ext cx="3118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Cyber-Resilient Ops</a:t>
            </a:r>
            <a:endParaRPr lang="en-US" sz="1500" dirty="0"/>
          </a:p>
        </p:txBody>
      </p:sp>
      <p:sp>
        <p:nvSpPr>
          <p:cNvPr id="30" name="Text 23"/>
          <p:cNvSpPr/>
          <p:nvPr/>
        </p:nvSpPr>
        <p:spPr>
          <a:xfrm>
            <a:off x="4535424" y="5541264"/>
            <a:ext cx="3118104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8B3C7"/>
                </a:solidFill>
              </a:rPr>
              <a:t>Continuity during cyberattacks and degraded networks.</a:t>
            </a:r>
            <a:endParaRPr lang="en-US" sz="950" dirty="0"/>
          </a:p>
        </p:txBody>
      </p:sp>
      <p:pic>
        <p:nvPicPr>
          <p:cNvPr id="31" name="Image 5" descr="/mnt/data/maria_assets/a_high_tech_3d_abstract_layered_schematic_infogr_batch_7.jpg"/>
          <p:cNvPicPr>
            <a:picLocks noChangeAspect="1"/>
          </p:cNvPicPr>
          <p:nvPr/>
        </p:nvPicPr>
        <p:blipFill>
          <a:blip r:embed="rId8"/>
          <a:srcRect t="618" b="618"/>
          <a:stretch/>
        </p:blipFill>
        <p:spPr>
          <a:xfrm>
            <a:off x="7991856" y="4151376"/>
            <a:ext cx="3520440" cy="1956816"/>
          </a:xfrm>
          <a:prstGeom prst="rect">
            <a:avLst/>
          </a:prstGeom>
        </p:spPr>
      </p:pic>
      <p:sp>
        <p:nvSpPr>
          <p:cNvPr id="32" name="Shape 24"/>
          <p:cNvSpPr/>
          <p:nvPr/>
        </p:nvSpPr>
        <p:spPr>
          <a:xfrm>
            <a:off x="7991856" y="4151376"/>
            <a:ext cx="3520440" cy="1956816"/>
          </a:xfrm>
          <a:prstGeom prst="roundRect">
            <a:avLst>
              <a:gd name="adj" fmla="val 5607"/>
            </a:avLst>
          </a:prstGeom>
          <a:solidFill>
            <a:srgbClr val="000000">
              <a:alpha val="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33" name="Shape 25"/>
          <p:cNvSpPr/>
          <p:nvPr/>
        </p:nvSpPr>
        <p:spPr>
          <a:xfrm>
            <a:off x="7991856" y="5056632"/>
            <a:ext cx="3520440" cy="1051560"/>
          </a:xfrm>
          <a:prstGeom prst="rect">
            <a:avLst/>
          </a:prstGeom>
          <a:solidFill>
            <a:srgbClr val="05070B">
              <a:alpha val="88000"/>
            </a:srgbClr>
          </a:solidFill>
          <a:ln w="12700">
            <a:solidFill>
              <a:srgbClr val="0507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34" name="Text 26"/>
          <p:cNvSpPr/>
          <p:nvPr/>
        </p:nvSpPr>
        <p:spPr>
          <a:xfrm>
            <a:off x="8193024" y="5193792"/>
            <a:ext cx="3118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F7FB"/>
                </a:solidFill>
              </a:rPr>
              <a:t>Critical Infrastructure</a:t>
            </a:r>
            <a:endParaRPr lang="en-US" sz="1500" dirty="0"/>
          </a:p>
        </p:txBody>
      </p:sp>
      <p:sp>
        <p:nvSpPr>
          <p:cNvPr id="35" name="Text 27"/>
          <p:cNvSpPr/>
          <p:nvPr/>
        </p:nvSpPr>
        <p:spPr>
          <a:xfrm>
            <a:off x="8193024" y="5541264"/>
            <a:ext cx="3118104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A8B3C7"/>
                </a:solidFill>
              </a:rPr>
              <a:t>Incident response, checklists and expert knowledge access.</a:t>
            </a:r>
            <a:endParaRPr lang="en-US" sz="950" dirty="0"/>
          </a:p>
        </p:txBody>
      </p:sp>
      <p:sp>
        <p:nvSpPr>
          <p:cNvPr id="36" name="Text 28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05</a:t>
            </a:r>
            <a:endParaRPr lang="en-US" sz="800" dirty="0"/>
          </a:p>
        </p:txBody>
      </p:sp>
      <p:sp>
        <p:nvSpPr>
          <p:cNvPr id="37" name="Shape 29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cinematic_futuristic_logistics_transportation_co_batch_3_dark52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BUSINESS IMPACT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Maria is designed to maximise operational ROI.</a:t>
            </a:r>
            <a:endParaRPr lang="en-US" sz="3100" dirty="0"/>
          </a:p>
        </p:txBody>
      </p:sp>
      <p:sp>
        <p:nvSpPr>
          <p:cNvPr id="7" name="Text 4"/>
          <p:cNvSpPr/>
          <p:nvPr/>
        </p:nvSpPr>
        <p:spPr>
          <a:xfrm>
            <a:off x="658368" y="1901952"/>
            <a:ext cx="6858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A8B3C7"/>
                </a:solidFill>
              </a:rPr>
              <a:t>The strongest business case is not “AI novelty” — it is continuity, productivity and protected know‑how.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749808" y="2788920"/>
            <a:ext cx="2560320" cy="2148840"/>
          </a:xfrm>
          <a:prstGeom prst="roundRect">
            <a:avLst>
              <a:gd name="adj" fmla="val 3830"/>
            </a:avLst>
          </a:prstGeom>
          <a:solidFill>
            <a:srgbClr val="0B1018">
              <a:alpha val="90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Text 6"/>
          <p:cNvSpPr/>
          <p:nvPr/>
        </p:nvSpPr>
        <p:spPr>
          <a:xfrm>
            <a:off x="987552" y="3127248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7E8F9"/>
                </a:solidFill>
              </a:rPr>
              <a:t>↓ Downtime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87552" y="3538728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A8B3C7"/>
                </a:solidFill>
              </a:rPr>
              <a:t>faster root cause support</a:t>
            </a:r>
            <a:endParaRPr lang="en-US" sz="980" dirty="0"/>
          </a:p>
        </p:txBody>
      </p:sp>
      <p:sp>
        <p:nvSpPr>
          <p:cNvPr id="11" name="Shape 8"/>
          <p:cNvSpPr/>
          <p:nvPr/>
        </p:nvSpPr>
        <p:spPr>
          <a:xfrm>
            <a:off x="3602736" y="2788920"/>
            <a:ext cx="2560320" cy="2148840"/>
          </a:xfrm>
          <a:prstGeom prst="roundRect">
            <a:avLst>
              <a:gd name="adj" fmla="val 3830"/>
            </a:avLst>
          </a:prstGeom>
          <a:solidFill>
            <a:srgbClr val="0B1018">
              <a:alpha val="90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2" name="Text 9"/>
          <p:cNvSpPr/>
          <p:nvPr/>
        </p:nvSpPr>
        <p:spPr>
          <a:xfrm>
            <a:off x="3840480" y="3127248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7E8F9"/>
                </a:solidFill>
              </a:rPr>
              <a:t>↑ Productivity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3840480" y="3538728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A8B3C7"/>
                </a:solidFill>
              </a:rPr>
              <a:t>less searching, faster execution</a:t>
            </a:r>
            <a:endParaRPr lang="en-US" sz="980" dirty="0"/>
          </a:p>
        </p:txBody>
      </p:sp>
      <p:sp>
        <p:nvSpPr>
          <p:cNvPr id="14" name="Shape 11"/>
          <p:cNvSpPr/>
          <p:nvPr/>
        </p:nvSpPr>
        <p:spPr>
          <a:xfrm>
            <a:off x="6455664" y="2788920"/>
            <a:ext cx="2560320" cy="2148840"/>
          </a:xfrm>
          <a:prstGeom prst="roundRect">
            <a:avLst>
              <a:gd name="adj" fmla="val 3830"/>
            </a:avLst>
          </a:prstGeom>
          <a:solidFill>
            <a:srgbClr val="0B1018">
              <a:alpha val="90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5" name="Text 12"/>
          <p:cNvSpPr/>
          <p:nvPr/>
        </p:nvSpPr>
        <p:spPr>
          <a:xfrm>
            <a:off x="6693408" y="3127248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7E8F9"/>
                </a:solidFill>
              </a:rPr>
              <a:t>No lost know‑how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693408" y="3538728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A8B3C7"/>
                </a:solidFill>
              </a:rPr>
              <a:t>procedures retained and reused</a:t>
            </a:r>
            <a:endParaRPr lang="en-US" sz="980" dirty="0"/>
          </a:p>
        </p:txBody>
      </p:sp>
      <p:sp>
        <p:nvSpPr>
          <p:cNvPr id="17" name="Shape 14"/>
          <p:cNvSpPr/>
          <p:nvPr/>
        </p:nvSpPr>
        <p:spPr>
          <a:xfrm>
            <a:off x="9308592" y="2788920"/>
            <a:ext cx="2560320" cy="2148840"/>
          </a:xfrm>
          <a:prstGeom prst="roundRect">
            <a:avLst>
              <a:gd name="adj" fmla="val 3830"/>
            </a:avLst>
          </a:prstGeom>
          <a:solidFill>
            <a:srgbClr val="0B1018">
              <a:alpha val="90000"/>
            </a:srgbClr>
          </a:solidFill>
          <a:ln w="12700">
            <a:solidFill>
              <a:srgbClr val="FFFFFF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8" name="Text 15"/>
          <p:cNvSpPr/>
          <p:nvPr/>
        </p:nvSpPr>
        <p:spPr>
          <a:xfrm>
            <a:off x="9546336" y="3127248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7E8F9"/>
                </a:solidFill>
              </a:rPr>
              <a:t>Greater ROI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9546336" y="3538728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80" dirty="0">
                <a:solidFill>
                  <a:srgbClr val="A8B3C7"/>
                </a:solidFill>
              </a:rPr>
              <a:t>continuous operations at scale</a:t>
            </a:r>
            <a:endParaRPr lang="en-US" sz="980" dirty="0"/>
          </a:p>
        </p:txBody>
      </p:sp>
      <p:sp>
        <p:nvSpPr>
          <p:cNvPr id="20" name="Shape 17"/>
          <p:cNvSpPr/>
          <p:nvPr/>
        </p:nvSpPr>
        <p:spPr>
          <a:xfrm>
            <a:off x="2148840" y="5422392"/>
            <a:ext cx="7936992" cy="493776"/>
          </a:xfrm>
          <a:prstGeom prst="roundRect">
            <a:avLst>
              <a:gd name="adj" fmla="val 16667"/>
            </a:avLst>
          </a:prstGeom>
          <a:solidFill>
            <a:srgbClr val="0B1018">
              <a:alpha val="75000"/>
            </a:srgbClr>
          </a:solidFill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1" name="Text 18"/>
          <p:cNvSpPr/>
          <p:nvPr/>
        </p:nvSpPr>
        <p:spPr>
          <a:xfrm>
            <a:off x="2395728" y="5586984"/>
            <a:ext cx="7406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40" b="1" dirty="0">
                <a:solidFill>
                  <a:srgbClr val="F5F7FB"/>
                </a:solidFill>
              </a:rPr>
              <a:t>Next 5–10 years: companies with operational AI layers will scale faster in the age of AGI.</a:t>
            </a:r>
            <a:endParaRPr lang="en-US" sz="1140" dirty="0"/>
          </a:p>
        </p:txBody>
      </p:sp>
      <p:sp>
        <p:nvSpPr>
          <p:cNvPr id="22" name="Text 19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06</a:t>
            </a:r>
            <a:endParaRPr lang="en-US" sz="800" dirty="0"/>
          </a:p>
        </p:txBody>
      </p:sp>
      <p:sp>
        <p:nvSpPr>
          <p:cNvPr id="23" name="Shape 20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8B3C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A8B3C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3-WEEK PILOT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Start small. Prove value fast. Deploy with confidence.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658368" y="1901952"/>
            <a:ext cx="6858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A8B3C7"/>
                </a:solidFill>
              </a:rPr>
              <a:t>A focused pilot validates Maria in a real operational workflow before full V1.0 deployment.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768096" y="2743200"/>
            <a:ext cx="2395728" cy="2139696"/>
          </a:xfrm>
          <a:prstGeom prst="roundRect">
            <a:avLst>
              <a:gd name="adj" fmla="val 3846"/>
            </a:avLst>
          </a:prstGeom>
          <a:solidFill>
            <a:srgbClr val="0B1018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8" name="Text 6"/>
          <p:cNvSpPr/>
          <p:nvPr/>
        </p:nvSpPr>
        <p:spPr>
          <a:xfrm>
            <a:off x="950976" y="2980944"/>
            <a:ext cx="10972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Week 1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950976" y="3438144"/>
            <a:ext cx="1920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5F7FB"/>
                </a:solidFill>
              </a:rPr>
              <a:t>Pain-point mapping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50976" y="3977640"/>
            <a:ext cx="1947672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A8B3C7"/>
                </a:solidFill>
              </a:rPr>
              <a:t>Select the workflow with highest measurable impact.</a:t>
            </a:r>
            <a:endParaRPr lang="en-US" sz="1070" dirty="0"/>
          </a:p>
        </p:txBody>
      </p:sp>
      <p:sp>
        <p:nvSpPr>
          <p:cNvPr id="11" name="Shape 9"/>
          <p:cNvSpPr/>
          <p:nvPr/>
        </p:nvSpPr>
        <p:spPr>
          <a:xfrm>
            <a:off x="3621024" y="2743200"/>
            <a:ext cx="2395728" cy="2139696"/>
          </a:xfrm>
          <a:prstGeom prst="roundRect">
            <a:avLst>
              <a:gd name="adj" fmla="val 3846"/>
            </a:avLst>
          </a:prstGeom>
          <a:solidFill>
            <a:srgbClr val="0B1018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2" name="Text 10"/>
          <p:cNvSpPr/>
          <p:nvPr/>
        </p:nvSpPr>
        <p:spPr>
          <a:xfrm>
            <a:off x="3803904" y="2980944"/>
            <a:ext cx="10972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Week 1–2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803904" y="3438144"/>
            <a:ext cx="1920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5F7FB"/>
                </a:solidFill>
              </a:rPr>
              <a:t>Data + knowledge connection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803904" y="3977640"/>
            <a:ext cx="1947672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A8B3C7"/>
                </a:solidFill>
              </a:rPr>
              <a:t>Connect selected SOPs, manuals, APIs or system snapshots.</a:t>
            </a:r>
            <a:endParaRPr lang="en-US" sz="1070" dirty="0"/>
          </a:p>
        </p:txBody>
      </p:sp>
      <p:sp>
        <p:nvSpPr>
          <p:cNvPr id="15" name="Shape 13"/>
          <p:cNvSpPr/>
          <p:nvPr/>
        </p:nvSpPr>
        <p:spPr>
          <a:xfrm>
            <a:off x="6473952" y="2743200"/>
            <a:ext cx="2395728" cy="2139696"/>
          </a:xfrm>
          <a:prstGeom prst="roundRect">
            <a:avLst>
              <a:gd name="adj" fmla="val 3846"/>
            </a:avLst>
          </a:prstGeom>
          <a:solidFill>
            <a:srgbClr val="0B1018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6" name="Text 14"/>
          <p:cNvSpPr/>
          <p:nvPr/>
        </p:nvSpPr>
        <p:spPr>
          <a:xfrm>
            <a:off x="6656832" y="2980944"/>
            <a:ext cx="10972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Week 2–3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656832" y="3438144"/>
            <a:ext cx="1920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5F7FB"/>
                </a:solidFill>
              </a:rPr>
              <a:t>Voice prototype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56832" y="3977640"/>
            <a:ext cx="1947672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A8B3C7"/>
                </a:solidFill>
              </a:rPr>
              <a:t>Test real operational questions with the team.</a:t>
            </a:r>
            <a:endParaRPr lang="en-US" sz="1070" dirty="0"/>
          </a:p>
        </p:txBody>
      </p:sp>
      <p:sp>
        <p:nvSpPr>
          <p:cNvPr id="19" name="Shape 17"/>
          <p:cNvSpPr/>
          <p:nvPr/>
        </p:nvSpPr>
        <p:spPr>
          <a:xfrm>
            <a:off x="9326880" y="2743200"/>
            <a:ext cx="2395728" cy="2139696"/>
          </a:xfrm>
          <a:prstGeom prst="roundRect">
            <a:avLst>
              <a:gd name="adj" fmla="val 3846"/>
            </a:avLst>
          </a:prstGeom>
          <a:solidFill>
            <a:srgbClr val="0B1018">
              <a:alpha val="94000"/>
            </a:srgbClr>
          </a:solidFill>
          <a:ln w="12700">
            <a:solidFill>
              <a:srgbClr val="FFFFFF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0" name="Text 18"/>
          <p:cNvSpPr/>
          <p:nvPr/>
        </p:nvSpPr>
        <p:spPr>
          <a:xfrm>
            <a:off x="9509760" y="2980944"/>
            <a:ext cx="10972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7E8F9"/>
                </a:solidFill>
              </a:rPr>
              <a:t>Final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9509760" y="3438144"/>
            <a:ext cx="19202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5F7FB"/>
                </a:solidFill>
              </a:rPr>
              <a:t>ROI + roadmap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509760" y="3977640"/>
            <a:ext cx="1947672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A8B3C7"/>
                </a:solidFill>
              </a:rPr>
              <a:t>Define business case and Maria V1.0 deployment plan.</a:t>
            </a:r>
            <a:endParaRPr lang="en-US" sz="1070" dirty="0"/>
          </a:p>
        </p:txBody>
      </p:sp>
      <p:sp>
        <p:nvSpPr>
          <p:cNvPr id="23" name="Shape 21"/>
          <p:cNvSpPr/>
          <p:nvPr/>
        </p:nvSpPr>
        <p:spPr>
          <a:xfrm>
            <a:off x="3611880" y="5468112"/>
            <a:ext cx="4983480" cy="301752"/>
          </a:xfrm>
          <a:prstGeom prst="roundRect">
            <a:avLst>
              <a:gd name="adj" fmla="val 30303"/>
            </a:avLst>
          </a:prstGeom>
          <a:solidFill>
            <a:srgbClr val="67E8F9"/>
          </a:solidFill>
          <a:ln w="12700">
            <a:solidFill>
              <a:srgbClr val="67E8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4" name="Text 22"/>
          <p:cNvSpPr/>
          <p:nvPr/>
        </p:nvSpPr>
        <p:spPr>
          <a:xfrm>
            <a:off x="3685032" y="5536692"/>
            <a:ext cx="48371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b="1" dirty="0">
                <a:solidFill>
                  <a:srgbClr val="06131A"/>
                </a:solidFill>
              </a:rPr>
              <a:t>NEXT: MARIA V1.0 FACTORY / ENTERPRISE DEPLOYMENT</a:t>
            </a:r>
            <a:endParaRPr lang="en-US" sz="820" dirty="0"/>
          </a:p>
        </p:txBody>
      </p:sp>
      <p:sp>
        <p:nvSpPr>
          <p:cNvPr id="25" name="Text 23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07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50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maria_assets/a_high_tech_3d_abstract_layered_schematic_infogr_batch_7_dark56.jp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52" y="29260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ScyMotive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9829800" y="29260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5F7F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Maria-Voice Intel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658368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7E8F9"/>
                </a:solidFill>
              </a:rPr>
              <a:t>TECHNOLOGY FOUNDATION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1005840"/>
            <a:ext cx="7772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F5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Secure, modular and deployment-ready.</a:t>
            </a:r>
            <a:endParaRPr lang="en-US" sz="3100" dirty="0"/>
          </a:p>
        </p:txBody>
      </p:sp>
      <p:sp>
        <p:nvSpPr>
          <p:cNvPr id="7" name="Text 4"/>
          <p:cNvSpPr/>
          <p:nvPr/>
        </p:nvSpPr>
        <p:spPr>
          <a:xfrm>
            <a:off x="658368" y="1901952"/>
            <a:ext cx="6858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A8B3C7"/>
                </a:solidFill>
              </a:rPr>
              <a:t>Cloud, on-prem, hybrid or edge — depending on operational and cybersecurity requirements.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914400" y="2907792"/>
            <a:ext cx="2157984" cy="1938528"/>
          </a:xfrm>
          <a:prstGeom prst="roundRect">
            <a:avLst>
              <a:gd name="adj" fmla="val 4245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9" name="Text 6"/>
          <p:cNvSpPr/>
          <p:nvPr/>
        </p:nvSpPr>
        <p:spPr>
          <a:xfrm>
            <a:off x="1078992" y="3182112"/>
            <a:ext cx="1783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5F7FB"/>
                </a:solidFill>
              </a:rPr>
              <a:t>Voice layer</a:t>
            </a:r>
            <a:endParaRPr lang="en-US" sz="1480" dirty="0"/>
          </a:p>
        </p:txBody>
      </p:sp>
      <p:sp>
        <p:nvSpPr>
          <p:cNvPr id="10" name="Text 7"/>
          <p:cNvSpPr/>
          <p:nvPr/>
        </p:nvSpPr>
        <p:spPr>
          <a:xfrm>
            <a:off x="1078992" y="3593592"/>
            <a:ext cx="1783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67E8F9"/>
                </a:solidFill>
              </a:rPr>
              <a:t>Streaming STT + TTS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1078992" y="3959352"/>
            <a:ext cx="17830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A8B3C7"/>
                </a:solidFill>
              </a:rPr>
              <a:t>Natural operator interaction</a:t>
            </a:r>
            <a:endParaRPr lang="en-US" sz="980" dirty="0"/>
          </a:p>
        </p:txBody>
      </p:sp>
      <p:sp>
        <p:nvSpPr>
          <p:cNvPr id="12" name="Shape 9"/>
          <p:cNvSpPr/>
          <p:nvPr/>
        </p:nvSpPr>
        <p:spPr>
          <a:xfrm>
            <a:off x="3730752" y="2907792"/>
            <a:ext cx="2157984" cy="1938528"/>
          </a:xfrm>
          <a:prstGeom prst="roundRect">
            <a:avLst>
              <a:gd name="adj" fmla="val 4245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3" name="Text 10"/>
          <p:cNvSpPr/>
          <p:nvPr/>
        </p:nvSpPr>
        <p:spPr>
          <a:xfrm>
            <a:off x="3895344" y="3182112"/>
            <a:ext cx="1783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5F7FB"/>
                </a:solidFill>
              </a:rPr>
              <a:t>AI reasoning</a:t>
            </a:r>
            <a:endParaRPr lang="en-US" sz="1480" dirty="0"/>
          </a:p>
        </p:txBody>
      </p:sp>
      <p:sp>
        <p:nvSpPr>
          <p:cNvPr id="14" name="Text 11"/>
          <p:cNvSpPr/>
          <p:nvPr/>
        </p:nvSpPr>
        <p:spPr>
          <a:xfrm>
            <a:off x="3895344" y="3593592"/>
            <a:ext cx="1783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67E8F9"/>
                </a:solidFill>
              </a:rPr>
              <a:t>LLM + RAG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895344" y="3959352"/>
            <a:ext cx="17830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A8B3C7"/>
                </a:solidFill>
              </a:rPr>
              <a:t>Answers grounded in company knowledge</a:t>
            </a:r>
            <a:endParaRPr lang="en-US" sz="980" dirty="0"/>
          </a:p>
        </p:txBody>
      </p:sp>
      <p:sp>
        <p:nvSpPr>
          <p:cNvPr id="16" name="Shape 13"/>
          <p:cNvSpPr/>
          <p:nvPr/>
        </p:nvSpPr>
        <p:spPr>
          <a:xfrm>
            <a:off x="6547104" y="2907792"/>
            <a:ext cx="2157984" cy="1938528"/>
          </a:xfrm>
          <a:prstGeom prst="roundRect">
            <a:avLst>
              <a:gd name="adj" fmla="val 4245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17" name="Text 14"/>
          <p:cNvSpPr/>
          <p:nvPr/>
        </p:nvSpPr>
        <p:spPr>
          <a:xfrm>
            <a:off x="6711696" y="3182112"/>
            <a:ext cx="1783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5F7FB"/>
                </a:solidFill>
              </a:rPr>
              <a:t>Data layer</a:t>
            </a:r>
            <a:endParaRPr lang="en-US" sz="1480" dirty="0"/>
          </a:p>
        </p:txBody>
      </p:sp>
      <p:sp>
        <p:nvSpPr>
          <p:cNvPr id="18" name="Text 15"/>
          <p:cNvSpPr/>
          <p:nvPr/>
        </p:nvSpPr>
        <p:spPr>
          <a:xfrm>
            <a:off x="6711696" y="3593592"/>
            <a:ext cx="1783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67E8F9"/>
                </a:solidFill>
              </a:rPr>
              <a:t>IoT / SCADA / APIs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6711696" y="3959352"/>
            <a:ext cx="17830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A8B3C7"/>
                </a:solidFill>
              </a:rPr>
              <a:t>Live operational context</a:t>
            </a:r>
            <a:endParaRPr lang="en-US" sz="980" dirty="0"/>
          </a:p>
        </p:txBody>
      </p:sp>
      <p:sp>
        <p:nvSpPr>
          <p:cNvPr id="20" name="Shape 17"/>
          <p:cNvSpPr/>
          <p:nvPr/>
        </p:nvSpPr>
        <p:spPr>
          <a:xfrm>
            <a:off x="9363456" y="2907792"/>
            <a:ext cx="2157984" cy="1938528"/>
          </a:xfrm>
          <a:prstGeom prst="roundRect">
            <a:avLst>
              <a:gd name="adj" fmla="val 4245"/>
            </a:avLst>
          </a:prstGeom>
          <a:solidFill>
            <a:srgbClr val="0B1018">
              <a:alpha val="91000"/>
            </a:srgbClr>
          </a:solidFill>
          <a:ln w="1270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  <p:sp>
        <p:nvSpPr>
          <p:cNvPr id="21" name="Text 18"/>
          <p:cNvSpPr/>
          <p:nvPr/>
        </p:nvSpPr>
        <p:spPr>
          <a:xfrm>
            <a:off x="9528048" y="3182112"/>
            <a:ext cx="1783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5F7FB"/>
                </a:solidFill>
              </a:rPr>
              <a:t>Security layer</a:t>
            </a:r>
            <a:endParaRPr lang="en-US" sz="1480" dirty="0"/>
          </a:p>
        </p:txBody>
      </p:sp>
      <p:sp>
        <p:nvSpPr>
          <p:cNvPr id="22" name="Text 19"/>
          <p:cNvSpPr/>
          <p:nvPr/>
        </p:nvSpPr>
        <p:spPr>
          <a:xfrm>
            <a:off x="9528048" y="3593592"/>
            <a:ext cx="1783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67E8F9"/>
                </a:solidFill>
              </a:rPr>
              <a:t>RBAC + audit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9528048" y="3959352"/>
            <a:ext cx="17830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A8B3C7"/>
                </a:solidFill>
              </a:rPr>
              <a:t>Privacy, governance and control</a:t>
            </a:r>
            <a:endParaRPr lang="en-US" sz="980" dirty="0"/>
          </a:p>
        </p:txBody>
      </p:sp>
      <p:sp>
        <p:nvSpPr>
          <p:cNvPr id="24" name="Text 21"/>
          <p:cNvSpPr/>
          <p:nvPr/>
        </p:nvSpPr>
        <p:spPr>
          <a:xfrm>
            <a:off x="2377440" y="5440680"/>
            <a:ext cx="7498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F5F7FB"/>
                </a:solidFill>
              </a:rPr>
              <a:t>EU-aligned deployment • On-prem option • Offline resilience • Operational auditability</a:t>
            </a:r>
            <a:endParaRPr lang="en-US" sz="1220" dirty="0"/>
          </a:p>
        </p:txBody>
      </p:sp>
      <p:sp>
        <p:nvSpPr>
          <p:cNvPr id="25" name="Text 22"/>
          <p:cNvSpPr/>
          <p:nvPr/>
        </p:nvSpPr>
        <p:spPr>
          <a:xfrm>
            <a:off x="11292840" y="6473952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A8B3C7"/>
                </a:solidFill>
              </a:rPr>
              <a:t>08</a:t>
            </a:r>
            <a:endParaRPr lang="en-US" sz="800" dirty="0"/>
          </a:p>
        </p:txBody>
      </p:sp>
      <p:sp>
        <p:nvSpPr>
          <p:cNvPr id="26" name="Shape 23"/>
          <p:cNvSpPr/>
          <p:nvPr/>
        </p:nvSpPr>
        <p:spPr>
          <a:xfrm>
            <a:off x="658368" y="6382512"/>
            <a:ext cx="10652760" cy="0"/>
          </a:xfrm>
          <a:prstGeom prst="line">
            <a:avLst/>
          </a:prstGeom>
          <a:noFill/>
          <a:ln w="1270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858</Words>
  <Application>Microsoft Macintosh PowerPoint</Application>
  <PresentationFormat>Widescreen</PresentationFormat>
  <Paragraphs>168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Georgia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ScyMotive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Maria-Voice Intel | ScyMotive</dc:title>
  <dc:subject>Maria-Voice Intel landing page content and design</dc:subject>
  <dc:creator>ScyMotive</dc:creator>
  <cp:lastModifiedBy>Zeeshan Naeem (CEO Positions AG)</cp:lastModifiedBy>
  <cp:revision>4</cp:revision>
  <dcterms:created xsi:type="dcterms:W3CDTF">2026-05-18T18:22:57Z</dcterms:created>
  <dcterms:modified xsi:type="dcterms:W3CDTF">2026-05-18T18:39:41Z</dcterms:modified>
</cp:coreProperties>
</file>